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48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80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14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38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125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63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511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04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8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15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81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00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C6D33-BE15-4232-8A0D-0A19E4776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3201"/>
            <a:ext cx="10515600" cy="4778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Role of PHC Staff &amp; CERT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BE2FA-EFC8-45F8-B8CA-1CDC1A38D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9000"/>
            <a:ext cx="10515600" cy="5287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CERT = community first responders</a:t>
            </a:r>
            <a:br>
              <a:rPr lang="en-US" dirty="0"/>
            </a:br>
            <a:r>
              <a:rPr lang="en-US" dirty="0"/>
              <a:t>PHC staff = clinical assessors &amp; stabilizers</a:t>
            </a:r>
            <a:br>
              <a:rPr lang="en-US" dirty="0"/>
            </a:br>
            <a:r>
              <a:rPr lang="en-US" dirty="0"/>
              <a:t>	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7200A4B-303E-48EA-9365-21E9572246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132040"/>
              </p:ext>
            </p:extLst>
          </p:nvPr>
        </p:nvGraphicFramePr>
        <p:xfrm>
          <a:off x="633045" y="2064581"/>
          <a:ext cx="10930596" cy="4320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43532">
                  <a:extLst>
                    <a:ext uri="{9D8B030D-6E8A-4147-A177-3AD203B41FA5}">
                      <a16:colId xmlns:a16="http://schemas.microsoft.com/office/drawing/2014/main" val="2928787418"/>
                    </a:ext>
                  </a:extLst>
                </a:gridCol>
                <a:gridCol w="3643532">
                  <a:extLst>
                    <a:ext uri="{9D8B030D-6E8A-4147-A177-3AD203B41FA5}">
                      <a16:colId xmlns:a16="http://schemas.microsoft.com/office/drawing/2014/main" val="3246774885"/>
                    </a:ext>
                  </a:extLst>
                </a:gridCol>
                <a:gridCol w="3643532">
                  <a:extLst>
                    <a:ext uri="{9D8B030D-6E8A-4147-A177-3AD203B41FA5}">
                      <a16:colId xmlns:a16="http://schemas.microsoft.com/office/drawing/2014/main" val="501120394"/>
                    </a:ext>
                  </a:extLst>
                </a:gridCol>
              </a:tblGrid>
              <a:tr h="6520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Function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CERT Members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PHC Staff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8906209"/>
                  </a:ext>
                </a:extLst>
              </a:tr>
              <a:tr h="7880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Scene size-up</a:t>
                      </a:r>
                      <a:endParaRPr lang="en-US" sz="16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First to arrive, assess hazards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Coordinate facility-based response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8723868"/>
                  </a:ext>
                </a:extLst>
              </a:tr>
              <a:tr h="6520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Initial triage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Apply START triage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Reassess using clinical triage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3696466"/>
                  </a:ext>
                </a:extLst>
              </a:tr>
              <a:tr h="6520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First Aid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Basic interventions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Advanced First Aid, clinical care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2151586"/>
                  </a:ext>
                </a:extLst>
              </a:tr>
              <a:tr h="7880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Transport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Assist, mobilize community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Organize ambulance/referral pathways</a:t>
                      </a:r>
                      <a:endParaRPr lang="en-US" sz="16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3273335"/>
                  </a:ext>
                </a:extLst>
              </a:tr>
              <a:tr h="7880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Communication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Inform PHC/VDMC/professionals</a:t>
                      </a:r>
                      <a:endParaRPr lang="en-US" sz="16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Lead communication with EMS &amp; hospitals</a:t>
                      </a:r>
                      <a:endParaRPr lang="en-US" sz="16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4455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784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54215-112C-4B22-8103-85E44D1F6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START Triage?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79B6B-D698-4678-8A12-189E041D2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Simple Triage and Rapid Treatment</a:t>
            </a:r>
            <a:br>
              <a:rPr lang="en-US" dirty="0"/>
            </a:br>
            <a:r>
              <a:rPr lang="en-US" dirty="0"/>
              <a:t>Used during mass-casualty incidents (MCI)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Purpose:</a:t>
            </a:r>
          </a:p>
          <a:p>
            <a:pPr lvl="1"/>
            <a:r>
              <a:rPr lang="en-US" dirty="0"/>
              <a:t>Prioritize patients</a:t>
            </a:r>
          </a:p>
          <a:p>
            <a:pPr lvl="1"/>
            <a:r>
              <a:rPr lang="en-US" dirty="0"/>
              <a:t>Use limited resources effectively</a:t>
            </a:r>
          </a:p>
          <a:p>
            <a:pPr lvl="1"/>
            <a:r>
              <a:rPr lang="en-US" dirty="0"/>
              <a:t>Save maximum number of lives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94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4CE25-4AC4-4846-ACB6-7C64A4017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Triage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2CD85-895E-4EBC-A2EA-2AB56D9BE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Respiration</a:t>
            </a:r>
            <a:r>
              <a:rPr lang="en-US" dirty="0"/>
              <a:t> – Is the patient breathing?</a:t>
            </a:r>
          </a:p>
          <a:p>
            <a:pPr lvl="0"/>
            <a:r>
              <a:rPr lang="en-US" b="1" dirty="0"/>
              <a:t>Perfusion</a:t>
            </a:r>
            <a:r>
              <a:rPr lang="en-US" dirty="0"/>
              <a:t> – Capillary refill/pulse</a:t>
            </a:r>
          </a:p>
          <a:p>
            <a:pPr lvl="0"/>
            <a:r>
              <a:rPr lang="en-US" b="1" dirty="0"/>
              <a:t>Mental Status</a:t>
            </a:r>
            <a:r>
              <a:rPr lang="en-US" dirty="0"/>
              <a:t> – Can they follow commands?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55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3CF0F-CD8A-4A0A-9A4A-9C0064086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5403" y="804519"/>
            <a:ext cx="8269451" cy="1049235"/>
          </a:xfrm>
        </p:spPr>
        <p:txBody>
          <a:bodyPr/>
          <a:lstStyle/>
          <a:p>
            <a:r>
              <a:rPr lang="en-US" dirty="0"/>
              <a:t>Disaster Triage Categories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68A796B-17C8-4D8A-B1CE-2D6BFCCAF8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526963"/>
              </p:ext>
            </p:extLst>
          </p:nvPr>
        </p:nvGraphicFramePr>
        <p:xfrm>
          <a:off x="1491175" y="1999169"/>
          <a:ext cx="9563679" cy="42218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005">
                  <a:extLst>
                    <a:ext uri="{9D8B030D-6E8A-4147-A177-3AD203B41FA5}">
                      <a16:colId xmlns:a16="http://schemas.microsoft.com/office/drawing/2014/main" val="1891051842"/>
                    </a:ext>
                  </a:extLst>
                </a:gridCol>
                <a:gridCol w="1171005">
                  <a:extLst>
                    <a:ext uri="{9D8B030D-6E8A-4147-A177-3AD203B41FA5}">
                      <a16:colId xmlns:a16="http://schemas.microsoft.com/office/drawing/2014/main" val="2973315865"/>
                    </a:ext>
                  </a:extLst>
                </a:gridCol>
                <a:gridCol w="1801619">
                  <a:extLst>
                    <a:ext uri="{9D8B030D-6E8A-4147-A177-3AD203B41FA5}">
                      <a16:colId xmlns:a16="http://schemas.microsoft.com/office/drawing/2014/main" val="1223187130"/>
                    </a:ext>
                  </a:extLst>
                </a:gridCol>
                <a:gridCol w="5420050">
                  <a:extLst>
                    <a:ext uri="{9D8B030D-6E8A-4147-A177-3AD203B41FA5}">
                      <a16:colId xmlns:a16="http://schemas.microsoft.com/office/drawing/2014/main" val="896119889"/>
                    </a:ext>
                  </a:extLst>
                </a:gridCol>
              </a:tblGrid>
              <a:tr h="496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Category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Color Tag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Condition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Description / Remarks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8347141"/>
                  </a:ext>
                </a:extLst>
              </a:tr>
              <a:tr h="7584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Minor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Green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Minor injuries; stable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• Patient is unlikely to deteriorate over the next several days.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• Often referred to as “walking wounded.”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• Can be treated on-site with basic first aid.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559371"/>
                  </a:ext>
                </a:extLst>
              </a:tr>
              <a:tr h="10205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Delayed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Yellow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Serious but not immediately life-threatening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• Patient’s condition is stable enough to wait several hours for treatment.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• No expected rapid deterioration.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• Transport and advanced care can be safely delayed.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5675741"/>
                  </a:ext>
                </a:extLst>
              </a:tr>
              <a:tr h="10205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Immediate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Red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Critical; requires urgent medical attention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• Includes patients with compromised airway, breathing, or circulation.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• Needs life-saving intervention within minutes (golden hour).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• Likely to deteriorate quickly without immediate treatment.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4860990"/>
                  </a:ext>
                </a:extLst>
              </a:tr>
              <a:tr h="7584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Expectant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Black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Deceased or unlikely to survive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• Injuries are so severe that survival is unlikely given available resources.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• Focus is on comfort measures and pain relief.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51524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847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9173-F5C5-4111-885E-7730E79CA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Aid Priorities at PHC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F16C6-D568-4211-B3C7-CA86694D1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Upon emergency arrival, PHC teams should: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Ensure safety</a:t>
            </a:r>
          </a:p>
          <a:p>
            <a:pPr lvl="1"/>
            <a:r>
              <a:rPr lang="en-US" dirty="0"/>
              <a:t>Apply PPE</a:t>
            </a:r>
          </a:p>
          <a:p>
            <a:pPr lvl="1"/>
            <a:r>
              <a:rPr lang="en-US" dirty="0"/>
              <a:t>Activate emergency plan</a:t>
            </a:r>
          </a:p>
          <a:p>
            <a:pPr lvl="1"/>
            <a:r>
              <a:rPr lang="en-US" dirty="0"/>
              <a:t>START triage</a:t>
            </a:r>
          </a:p>
          <a:p>
            <a:pPr lvl="1"/>
            <a:r>
              <a:rPr lang="en-US" dirty="0"/>
              <a:t>Provide lifesaving interventions</a:t>
            </a:r>
          </a:p>
          <a:p>
            <a:pPr lvl="1"/>
            <a:r>
              <a:rPr lang="en-US" dirty="0"/>
              <a:t>Prepare referral transport</a:t>
            </a:r>
          </a:p>
          <a:p>
            <a:pPr lvl="1"/>
            <a:r>
              <a:rPr lang="en-US" dirty="0"/>
              <a:t>Document &amp; communicate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799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373C9-DBCC-437F-AC31-01A3BE548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Lifesaving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CE255-3D99-4479-87E5-44842D8B5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Airway positioning</a:t>
            </a:r>
          </a:p>
          <a:p>
            <a:pPr lvl="0"/>
            <a:r>
              <a:rPr lang="en-US" dirty="0"/>
              <a:t>Control severe bleeding</a:t>
            </a:r>
          </a:p>
          <a:p>
            <a:pPr lvl="0"/>
            <a:r>
              <a:rPr lang="en-US" dirty="0"/>
              <a:t>Immobilize fractures</a:t>
            </a:r>
          </a:p>
          <a:p>
            <a:pPr lvl="0"/>
            <a:r>
              <a:rPr lang="en-US" dirty="0"/>
              <a:t>Manage shock</a:t>
            </a:r>
          </a:p>
          <a:p>
            <a:pPr lvl="0"/>
            <a:r>
              <a:rPr lang="en-US" dirty="0"/>
              <a:t>Provide oxygen (if available)</a:t>
            </a:r>
          </a:p>
          <a:p>
            <a:pPr lvl="0"/>
            <a:r>
              <a:rPr lang="en-US" dirty="0"/>
              <a:t>Treat burns</a:t>
            </a:r>
          </a:p>
          <a:p>
            <a:pPr lvl="0"/>
            <a:r>
              <a:rPr lang="en-US" dirty="0"/>
              <a:t>Basic CPR (if indicated)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36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D9D0A-881C-4F51-B0DF-B978C6674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D31AA-EEA9-4D14-BA6C-A70627165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PHC workers are key in early lifesaving actions</a:t>
            </a:r>
          </a:p>
          <a:p>
            <a:pPr lvl="0"/>
            <a:r>
              <a:rPr lang="en-US" dirty="0"/>
              <a:t>Scene size-up and START triage guide priorities</a:t>
            </a:r>
          </a:p>
          <a:p>
            <a:pPr lvl="0"/>
            <a:r>
              <a:rPr lang="en-US" dirty="0"/>
              <a:t>First Aid aims to save life, prevent further harm, promote recovery</a:t>
            </a:r>
          </a:p>
          <a:p>
            <a:pPr lvl="0"/>
            <a:r>
              <a:rPr lang="en-US" dirty="0"/>
              <a:t>Safe, timely and coordinated action reduces disaster mortality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05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E660-D945-45DC-8347-9B9C72D26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Questions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F5164-74B6-4289-B95F-C96C9F632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81891"/>
            <a:ext cx="9603275" cy="419972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If a mass casualty incident occurs outside your PHC, what steps would you take </a:t>
            </a:r>
            <a:r>
              <a:rPr lang="en-US" i="1" dirty="0"/>
              <a:t>before touching a patient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How confident do you feel using START triage in a real emergency?</a:t>
            </a:r>
          </a:p>
          <a:p>
            <a:pPr lvl="0"/>
            <a:r>
              <a:rPr lang="en-US" dirty="0"/>
              <a:t>Which immediate interventions can you safely perform with the resources available in your PHC?</a:t>
            </a:r>
          </a:p>
          <a:p>
            <a:pPr lvl="0"/>
            <a:r>
              <a:rPr lang="en-US" dirty="0"/>
              <a:t>What are the common mistakes you must avoid while providing first aid?</a:t>
            </a:r>
          </a:p>
          <a:p>
            <a:pPr lvl="0"/>
            <a:r>
              <a:rPr lang="en-US" dirty="0"/>
              <a:t>How is communication managed between your PHC and ambulance/hospital teams?</a:t>
            </a:r>
          </a:p>
          <a:p>
            <a:pPr lvl="0"/>
            <a:r>
              <a:rPr lang="en-US" dirty="0"/>
              <a:t>Are PPE and IPC supplies readily available in your PHC?</a:t>
            </a:r>
          </a:p>
          <a:p>
            <a:pPr lvl="0"/>
            <a:r>
              <a:rPr lang="en-US" dirty="0"/>
              <a:t>What would you do if you had to respond to a patient without appropriate protective equipment?</a:t>
            </a:r>
          </a:p>
          <a:p>
            <a:pPr lvl="0"/>
            <a:r>
              <a:rPr lang="en-US" dirty="0"/>
              <a:t>Does your PHC have a designated triage area, emergency plan, and mass casualty protocol?</a:t>
            </a:r>
          </a:p>
          <a:p>
            <a:pPr lvl="0"/>
            <a:r>
              <a:rPr lang="en-US" dirty="0"/>
              <a:t>Recall a real emergency you have managed. What would you do differently now base on this session?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87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D1B1-C436-43B5-BA40-57B8885E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9151"/>
            <a:ext cx="9603275" cy="161460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/>
              <a:t>MODULE TWO</a:t>
            </a:r>
            <a:br>
              <a:rPr lang="en-US" sz="2700" dirty="0"/>
            </a:br>
            <a:r>
              <a:rPr lang="en-US" sz="2700" b="1" dirty="0"/>
              <a:t>FIRST AID MANAGEMENT IN EMERGENCIES AT PRIMARY HEALTHCARE LEVEL</a:t>
            </a:r>
            <a:br>
              <a:rPr lang="en-US" sz="2700" b="1" dirty="0"/>
            </a:br>
            <a:r>
              <a:rPr lang="en-US" sz="2700" b="1" dirty="0"/>
              <a:t>SESSION 2.1: INTRODUCTION TO FIRST</a:t>
            </a:r>
            <a:br>
              <a:rPr lang="en-US" b="1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14C18F-82B5-4DFC-A0F9-7786B6CCEF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871" y="1990900"/>
            <a:ext cx="4290255" cy="38897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917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C0E18-7DC4-4DB2-8FA6-FCE2B400D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6432A-0CA4-41F7-B5C3-D14669AEE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PHC facilities are often the first point of contact during emergencies</a:t>
            </a:r>
          </a:p>
          <a:p>
            <a:pPr lvl="0"/>
            <a:r>
              <a:rPr lang="en-US" dirty="0"/>
              <a:t>Health workers must provide immediate lifesaving care</a:t>
            </a:r>
          </a:p>
          <a:p>
            <a:pPr lvl="0"/>
            <a:r>
              <a:rPr lang="en-US" dirty="0"/>
              <a:t>Includes Medical Officers, LHVs, Technicians, CHWs</a:t>
            </a:r>
          </a:p>
          <a:p>
            <a:pPr lvl="0"/>
            <a:r>
              <a:rPr lang="en-US" dirty="0"/>
              <a:t>Aligns with WHO Basic Emergency Care, START triage, national guidelines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77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34DB2-4D74-4B88-9866-EE6805D45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First Aid Skills Matter at PHC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1E734-4B29-4A61-82FF-9F7E2BD5A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Saves lives during the first critical minutes</a:t>
            </a:r>
          </a:p>
          <a:p>
            <a:pPr lvl="0"/>
            <a:r>
              <a:rPr lang="en-US" dirty="0"/>
              <a:t>Prevents deterioration</a:t>
            </a:r>
          </a:p>
          <a:p>
            <a:pPr lvl="0"/>
            <a:r>
              <a:rPr lang="en-US" dirty="0"/>
              <a:t>Stabilizes patients before referral</a:t>
            </a:r>
          </a:p>
          <a:p>
            <a:pPr lvl="0"/>
            <a:r>
              <a:rPr lang="en-US" dirty="0"/>
              <a:t>Ensures safety of staff and patients</a:t>
            </a:r>
          </a:p>
          <a:p>
            <a:pPr lvl="0"/>
            <a:r>
              <a:rPr lang="en-US" dirty="0"/>
              <a:t>Supports community disaster response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88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4E29-9590-41AD-98B6-182985AD0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9B01C-8CCF-47CC-B5DB-30396BDFB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the end of this session, participants will:</a:t>
            </a:r>
          </a:p>
          <a:p>
            <a:pPr lvl="1"/>
            <a:r>
              <a:rPr lang="en-US" dirty="0"/>
              <a:t>Understand First Aid principles and priorities</a:t>
            </a:r>
          </a:p>
          <a:p>
            <a:pPr lvl="1"/>
            <a:r>
              <a:rPr lang="en-US" dirty="0"/>
              <a:t>Conduct scene size-up</a:t>
            </a:r>
          </a:p>
          <a:p>
            <a:pPr lvl="1"/>
            <a:r>
              <a:rPr lang="en-US" dirty="0"/>
              <a:t>Apply START triage at PHC level</a:t>
            </a:r>
          </a:p>
          <a:p>
            <a:pPr lvl="1"/>
            <a:r>
              <a:rPr lang="en-US" dirty="0"/>
              <a:t>Manage common emergency conditions (bleeding, fractures, burns, shock)</a:t>
            </a:r>
          </a:p>
          <a:p>
            <a:pPr lvl="1"/>
            <a:r>
              <a:rPr lang="en-US" dirty="0"/>
              <a:t>Use PPE and follow safety protocols</a:t>
            </a:r>
          </a:p>
          <a:p>
            <a:pPr lvl="1"/>
            <a:r>
              <a:rPr lang="en-US" dirty="0"/>
              <a:t>Coordinate with referral and ambulance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34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53EC-1A8F-491F-AB6E-A1F05B07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First Aid in PHC Settings?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EC704-1A66-452D-924D-D91981F44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First Aid = Immediate care given to an ill or injured person</a:t>
            </a:r>
            <a:br>
              <a:rPr lang="en-US" dirty="0"/>
            </a:br>
            <a:r>
              <a:rPr lang="en-US" dirty="0"/>
              <a:t>Aim: Stabilize → Prevent deterioration → Prepare for referral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Role in PHC:</a:t>
            </a:r>
          </a:p>
          <a:p>
            <a:pPr lvl="1"/>
            <a:r>
              <a:rPr lang="en-US" dirty="0"/>
              <a:t>Bridge between community responders (CERT) and formal health system</a:t>
            </a:r>
          </a:p>
          <a:p>
            <a:pPr lvl="1"/>
            <a:r>
              <a:rPr lang="en-US" dirty="0"/>
              <a:t>Provides structured clinical assessment and interventions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512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D8360-1C07-4993-B4DD-E53CED271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 of First Aid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AABF2-88E3-402D-A3D4-0B7A909B5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Three core aims: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Save life</a:t>
            </a:r>
          </a:p>
          <a:p>
            <a:pPr lvl="1"/>
            <a:r>
              <a:rPr lang="en-US" dirty="0"/>
              <a:t>Prevent further harm</a:t>
            </a:r>
          </a:p>
          <a:p>
            <a:pPr lvl="1"/>
            <a:r>
              <a:rPr lang="en-US" dirty="0"/>
              <a:t>Promote recovery</a:t>
            </a:r>
            <a:br>
              <a:rPr lang="en-US" dirty="0"/>
            </a:br>
            <a:r>
              <a:rPr lang="en-US" dirty="0"/>
              <a:t>Principle: </a:t>
            </a:r>
            <a:r>
              <a:rPr lang="en-US" i="1" dirty="0"/>
              <a:t>“Take care of the person, not just the wound.”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09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06546-A530-4D88-8CD7-766E8DA25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PHC Workers in Emergency First Aid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23B4BE2-94EF-4854-B30A-AF710C2E873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868029" y="1825625"/>
          <a:ext cx="4455941" cy="4351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5959">
                  <a:extLst>
                    <a:ext uri="{9D8B030D-6E8A-4147-A177-3AD203B41FA5}">
                      <a16:colId xmlns:a16="http://schemas.microsoft.com/office/drawing/2014/main" val="1422117979"/>
                    </a:ext>
                  </a:extLst>
                </a:gridCol>
                <a:gridCol w="2999982">
                  <a:extLst>
                    <a:ext uri="{9D8B030D-6E8A-4147-A177-3AD203B41FA5}">
                      <a16:colId xmlns:a16="http://schemas.microsoft.com/office/drawing/2014/main" val="3116795996"/>
                    </a:ext>
                  </a:extLst>
                </a:gridCol>
              </a:tblGrid>
              <a:tr h="2431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Responsibility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Description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3442307658"/>
                  </a:ext>
                </a:extLst>
              </a:tr>
              <a:tr h="486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rapid assessments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Quickly evaluating patient condition to determine urgency, stability and immediate care needs upon arrival.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2408167572"/>
                  </a:ext>
                </a:extLst>
              </a:tr>
              <a:tr h="71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Initiating START triage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Applying the Simple Triage and Rapid Treatment method to sort patients into priority categories for efficient resource allocation.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206909416"/>
                  </a:ext>
                </a:extLst>
              </a:tr>
              <a:tr h="729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Quick Management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Performing critical interventions such as airway management, bleeding control, immobilization and shock prevention at the PHC level.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3047723086"/>
                  </a:ext>
                </a:extLst>
              </a:tr>
              <a:tr h="4720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Timely Referral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Stabilizing patients, completing referral forms and arranging safe transfer to secondary or tertiary hospitals.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95120086"/>
                  </a:ext>
                </a:extLst>
              </a:tr>
              <a:tr h="486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Coordinating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Ensuring effective communication and teamwork with ambulance services, CERT members and other field responders.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2983675297"/>
                  </a:ext>
                </a:extLst>
              </a:tr>
              <a:tr h="486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proper documentation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Recording patient details, interventions provided, triage category and communicating status to receiving facilities.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2513998622"/>
                  </a:ext>
                </a:extLst>
              </a:tr>
              <a:tr h="729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personal safety and IPC compliance</a:t>
                      </a:r>
                      <a:endParaRPr lang="en-US" sz="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Using PPE, adhering to infection prevention and control protocols and ensuring a safe working environment during emergencies.</a:t>
                      </a:r>
                      <a:endParaRPr lang="en-US" sz="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79" marR="48279" marT="0" marB="0" anchor="ctr"/>
                </a:tc>
                <a:extLst>
                  <a:ext uri="{0D108BD9-81ED-4DB2-BD59-A6C34878D82A}">
                    <a16:rowId xmlns:a16="http://schemas.microsoft.com/office/drawing/2014/main" val="3472592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04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83E0-F51E-4193-AE38-95977EC8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“What Happens First?”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ED0D8-664B-4252-A4F3-B0898DECA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Objective:</a:t>
            </a:r>
            <a:r>
              <a:rPr lang="en-US" dirty="0"/>
              <a:t> Understand early actions during emergencies</a:t>
            </a:r>
            <a:br>
              <a:rPr lang="en-US" dirty="0"/>
            </a:br>
            <a:r>
              <a:rPr lang="en-US" b="1" dirty="0"/>
              <a:t>Method:</a:t>
            </a:r>
            <a:endParaRPr lang="en-US" dirty="0"/>
          </a:p>
          <a:p>
            <a:pPr lvl="1"/>
            <a:r>
              <a:rPr lang="en-US" dirty="0"/>
              <a:t>Divide into groups</a:t>
            </a:r>
          </a:p>
          <a:p>
            <a:pPr lvl="1"/>
            <a:r>
              <a:rPr lang="en-US" dirty="0"/>
              <a:t>Present scenario (RTA or flood casualties)</a:t>
            </a:r>
          </a:p>
          <a:p>
            <a:pPr lvl="1"/>
            <a:r>
              <a:rPr lang="en-US" dirty="0"/>
              <a:t>Groups list </a:t>
            </a:r>
            <a:r>
              <a:rPr lang="en-US" i="1" dirty="0"/>
              <a:t>Top 10 Actions</a:t>
            </a:r>
            <a:r>
              <a:rPr lang="en-US" dirty="0"/>
              <a:t> as PHC responders</a:t>
            </a:r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Discussion:</a:t>
            </a:r>
            <a:endParaRPr lang="en-US" dirty="0"/>
          </a:p>
          <a:p>
            <a:pPr lvl="1"/>
            <a:r>
              <a:rPr lang="en-US" dirty="0"/>
              <a:t>Safety</a:t>
            </a:r>
          </a:p>
          <a:p>
            <a:pPr lvl="1"/>
            <a:r>
              <a:rPr lang="en-US" dirty="0"/>
              <a:t>Triage</a:t>
            </a:r>
          </a:p>
          <a:p>
            <a:pPr lvl="1"/>
            <a:r>
              <a:rPr lang="en-US" dirty="0"/>
              <a:t>PHC vs CERT roles</a:t>
            </a:r>
          </a:p>
          <a:p>
            <a:pPr lvl="1"/>
            <a:r>
              <a:rPr lang="en-US" dirty="0"/>
              <a:t>Required equipment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b="1" dirty="0"/>
              <a:t>Outcome:</a:t>
            </a:r>
            <a:r>
              <a:rPr lang="en-US" dirty="0"/>
              <a:t> Improved decision-making &amp; prioritization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5919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57</TotalTime>
  <Words>962</Words>
  <Application>Microsoft Office PowerPoint</Application>
  <PresentationFormat>Widescreen</PresentationFormat>
  <Paragraphs>144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Aptos</vt:lpstr>
      <vt:lpstr>Arial</vt:lpstr>
      <vt:lpstr>Gill Sans MT</vt:lpstr>
      <vt:lpstr>Times New Roman</vt:lpstr>
      <vt:lpstr>Gallery</vt:lpstr>
      <vt:lpstr>PowerPoint Presentation</vt:lpstr>
      <vt:lpstr>MODULE TWO FIRST AID MANAGEMENT IN EMERGENCIES AT PRIMARY HEALTHCARE LEVEL SESSION 2.1: INTRODUCTION TO FIRST </vt:lpstr>
      <vt:lpstr> Introduction</vt:lpstr>
      <vt:lpstr>Why First Aid Skills Matter at PHC Level</vt:lpstr>
      <vt:lpstr>Session Learning Objectives</vt:lpstr>
      <vt:lpstr>What is First Aid in PHC Settings?</vt:lpstr>
      <vt:lpstr>Aims of First Aid</vt:lpstr>
      <vt:lpstr>Role of PHC Workers in Emergency First Aid</vt:lpstr>
      <vt:lpstr>Activity: “What Happens First?”</vt:lpstr>
      <vt:lpstr>Role of PHC Staff &amp; CERT</vt:lpstr>
      <vt:lpstr>What is START Triage? </vt:lpstr>
      <vt:lpstr>START Triage Steps</vt:lpstr>
      <vt:lpstr>Disaster Triage Categories </vt:lpstr>
      <vt:lpstr>First Aid Priorities at PHC</vt:lpstr>
      <vt:lpstr>Examples of Lifesaving Interventions</vt:lpstr>
      <vt:lpstr>Summary</vt:lpstr>
      <vt:lpstr>Reflection Questions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9</cp:revision>
  <dcterms:created xsi:type="dcterms:W3CDTF">2025-11-22T16:28:43Z</dcterms:created>
  <dcterms:modified xsi:type="dcterms:W3CDTF">2025-11-23T07:20:40Z</dcterms:modified>
</cp:coreProperties>
</file>